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616" y="-3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00A6BF94-DF92-4F8D-BE58-AE47167876B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22F78BFB-2F35-4F1E-98F0-E30A5056B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60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70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26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22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3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75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52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4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2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08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28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7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52EC-C092-4D26-A7A6-2CA26460D02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26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82489" y="2387933"/>
            <a:ext cx="1800201" cy="168276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1513961"/>
            <a:ext cx="6858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dirty="0">
                <a:solidFill>
                  <a:srgbClr val="600000"/>
                </a:solidFill>
                <a:latin typeface="Adobe Garamond Pro" pitchFamily="18" charset="0"/>
              </a:rPr>
              <a:t>GIVRY</a:t>
            </a:r>
          </a:p>
          <a:p>
            <a:pPr algn="ctr"/>
            <a:r>
              <a:rPr lang="fr-FR" dirty="0">
                <a:latin typeface="Adobe Garamond Pro" pitchFamily="18" charset="0"/>
              </a:rPr>
              <a:t>2022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987346" y="2596780"/>
            <a:ext cx="4705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Our plot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called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‘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Chanevarie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’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surrounds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famous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Premiers Crus ‘Servoisine’ and ‘Cellier aux Moines’. The vines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were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planted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in 1995.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Total area : 1,71 hectares.(4,22 acres)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Climat &amp;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Soil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: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vineyard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facing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South-East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grown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on a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soil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which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rich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in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clay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77059" y="2548012"/>
            <a:ext cx="47056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86720" y="3691058"/>
            <a:ext cx="4723035" cy="26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7059" y="4095228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101034" y="4006384"/>
            <a:ext cx="3066879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TASTING NOTES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en-GB" sz="1200" dirty="0">
                <a:latin typeface="Adobe Garamond Pro" pitchFamily="18" charset="0"/>
              </a:rPr>
              <a:t>EYE</a:t>
            </a:r>
          </a:p>
          <a:p>
            <a:pPr algn="ctr"/>
            <a:r>
              <a:rPr lang="en-US" sz="1100" dirty="0">
                <a:solidFill>
                  <a:srgbClr val="600000"/>
                </a:solidFill>
                <a:latin typeface="Adobe Garamond Pro" pitchFamily="18" charset="0"/>
              </a:rPr>
              <a:t>A deep, brilliant purple-red </a:t>
            </a:r>
            <a:r>
              <a:rPr lang="en-US" sz="1100" dirty="0" err="1">
                <a:solidFill>
                  <a:srgbClr val="600000"/>
                </a:solidFill>
                <a:latin typeface="Adobe Garamond Pro" pitchFamily="18" charset="0"/>
              </a:rPr>
              <a:t>colour</a:t>
            </a:r>
            <a:r>
              <a:rPr lang="en-GB" sz="1100" dirty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  <a:p>
            <a:pPr algn="ctr"/>
            <a:endParaRPr lang="en-GB" sz="1100" dirty="0">
              <a:solidFill>
                <a:srgbClr val="600000"/>
              </a:solidFill>
              <a:latin typeface="Adobe Garamond Pro" pitchFamily="18" charset="0"/>
            </a:endParaRPr>
          </a:p>
          <a:p>
            <a:pPr algn="ctr"/>
            <a:r>
              <a:rPr lang="en-GB" sz="1200" dirty="0">
                <a:latin typeface="Adobe Garamond Pro" pitchFamily="18" charset="0"/>
              </a:rPr>
              <a:t>NOSE</a:t>
            </a:r>
          </a:p>
          <a:p>
            <a:pPr algn="ctr"/>
            <a:r>
              <a:rPr lang="en-US" sz="1100" dirty="0">
                <a:solidFill>
                  <a:srgbClr val="600000"/>
                </a:solidFill>
                <a:latin typeface="Adobe Garamond Pro" pitchFamily="18" charset="0"/>
              </a:rPr>
              <a:t>The nose is generously composed of aromas of blackcurrant buds and small red fruits (raspberry, Morello cherry), followed by spicier notes on opening: pepper, mint, etc.</a:t>
            </a:r>
          </a:p>
          <a:p>
            <a:pPr algn="ctr"/>
            <a:endParaRPr lang="en-GB" sz="1000" dirty="0">
              <a:latin typeface="Adobe Garamond Pro" pitchFamily="18" charset="0"/>
            </a:endParaRPr>
          </a:p>
          <a:p>
            <a:pPr algn="ctr"/>
            <a:r>
              <a:rPr lang="en-GB" sz="1200" dirty="0">
                <a:latin typeface="Adobe Garamond Pro" pitchFamily="18" charset="0"/>
              </a:rPr>
              <a:t>PALATE</a:t>
            </a:r>
          </a:p>
          <a:p>
            <a:pPr algn="ctr"/>
            <a:r>
              <a:rPr lang="en-US" sz="1100" dirty="0">
                <a:solidFill>
                  <a:srgbClr val="600000"/>
                </a:solidFill>
                <a:latin typeface="Adobe Garamond Pro" pitchFamily="18" charset="0"/>
              </a:rPr>
              <a:t>The palate reveals harmonious tannins and fully integrated oak ageing. This balanced, silky wine finishes with a lingering sensation of freshness.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086956" y="6861606"/>
            <a:ext cx="30735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CELLARING</a:t>
            </a:r>
          </a:p>
          <a:p>
            <a:pPr algn="ctr"/>
            <a:endParaRPr lang="fr-FR" sz="800" b="1" dirty="0">
              <a:latin typeface="Adobe Garamond Pro" pitchFamily="18" charset="0"/>
            </a:endParaRP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It can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be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served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from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now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at 14-15°C or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kept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in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cellar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for 15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years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68905" y="7761144"/>
            <a:ext cx="307354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FOOD &amp; WINE PAIRINGS</a:t>
            </a:r>
          </a:p>
          <a:p>
            <a:pPr algn="ctr"/>
            <a:endParaRPr lang="fr-FR" sz="1400" b="1" dirty="0">
              <a:latin typeface="Adobe Garamond Pro" pitchFamily="18" charset="0"/>
            </a:endParaRP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Our Givry Domaine de la Ferté 2022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will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perfectly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match a </a:t>
            </a:r>
            <a:r>
              <a:rPr lang="en-US" sz="1100">
                <a:solidFill>
                  <a:srgbClr val="600000"/>
                </a:solidFill>
                <a:latin typeface="Adobe Garamond Pro" pitchFamily="18" charset="0"/>
              </a:rPr>
              <a:t>fillet of beef with morel mushroom sauce, duck breast with cherries or soft cheeses.</a:t>
            </a:r>
            <a:r>
              <a:rPr lang="fr-FR" sz="1100">
                <a:solidFill>
                  <a:srgbClr val="600000"/>
                </a:solidFill>
                <a:latin typeface="Adobe Garamond Pro" pitchFamily="18" charset="0"/>
              </a:rPr>
              <a:t> 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42420" y="9223583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479993" y="9280984"/>
            <a:ext cx="2342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 la Ferté – BP 5 – 71640 MERCUREY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www.domaine-de-la-ferte.com</a:t>
            </a:r>
          </a:p>
        </p:txBody>
      </p:sp>
      <p:sp>
        <p:nvSpPr>
          <p:cNvPr id="4" name="Ellipse 3"/>
          <p:cNvSpPr/>
          <p:nvPr/>
        </p:nvSpPr>
        <p:spPr>
          <a:xfrm>
            <a:off x="867905" y="3526205"/>
            <a:ext cx="635863" cy="50204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9969" y="7290663"/>
            <a:ext cx="18804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AGING</a:t>
            </a:r>
          </a:p>
          <a:p>
            <a:pPr algn="ctr"/>
            <a:endParaRPr lang="fr-FR" sz="1400" b="1" dirty="0">
              <a:latin typeface="Adobe Garamond Pro" pitchFamily="18" charset="0"/>
            </a:endParaRPr>
          </a:p>
          <a:p>
            <a:pPr algn="just"/>
            <a:r>
              <a:rPr lang="en-US" sz="1000" dirty="0">
                <a:latin typeface="Adobe Garamond Pro" pitchFamily="18" charset="0"/>
              </a:rPr>
              <a:t>Aging process is taking place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100% in traditional Burgundian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228 liters barrels for 11 months (25% of new oak), followed by 3 months in stainless steel tanks. 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We only use French oak coming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mainly from Bourgogne, Allier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and Vosges forests.</a:t>
            </a:r>
          </a:p>
          <a:p>
            <a:pPr algn="just"/>
            <a:r>
              <a:rPr lang="en-US" sz="1000" dirty="0">
                <a:latin typeface="Adobe Garamond Pro" pitchFamily="18" charset="0"/>
              </a:rPr>
              <a:t>Malolactic fermentation is done 100%</a:t>
            </a:r>
            <a:endParaRPr lang="fr-FR" sz="1000" dirty="0">
              <a:latin typeface="Adobe Garamond Pro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9969" y="4368910"/>
            <a:ext cx="18804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WINEMAKING</a:t>
            </a:r>
          </a:p>
          <a:p>
            <a:pPr algn="ctr"/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  <a:latin typeface="Adobe Garamond Pro" pitchFamily="18" charset="0"/>
            </a:endParaRP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To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preserve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their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integrity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,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grapes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are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carefully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harvested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sorted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out by hand.</a:t>
            </a:r>
          </a:p>
          <a:p>
            <a:pPr algn="just"/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Both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maceration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alcoholic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fermentations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take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place in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temperature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controlled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opened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vats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for 16 to 18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days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work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pigeages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(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punching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the cap).</a:t>
            </a:r>
          </a:p>
          <a:p>
            <a:pPr algn="just"/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Intensity and numbers are lead to</a:t>
            </a:r>
          </a:p>
          <a:p>
            <a:pPr algn="just"/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the concentration of tannins, perfumes and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colour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</a:t>
            </a:r>
          </a:p>
          <a:p>
            <a:pPr algn="just"/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Alcoholic fermentation is realized with natural yeasts.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  <a:latin typeface="Adobe Garamond Pro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376" b="16433"/>
          <a:stretch/>
        </p:blipFill>
        <p:spPr>
          <a:xfrm>
            <a:off x="2286661" y="49358"/>
            <a:ext cx="2284678" cy="106178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9" r="22869" b="5391"/>
          <a:stretch/>
        </p:blipFill>
        <p:spPr>
          <a:xfrm>
            <a:off x="5142452" y="4953000"/>
            <a:ext cx="1534332" cy="40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19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</TotalTime>
  <Words>333</Words>
  <Application>Microsoft Office PowerPoint</Application>
  <PresentationFormat>Format A4 (210 x 297 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BOUQUAIN Monique</dc:creator>
  <cp:lastModifiedBy>Céline  Pernette</cp:lastModifiedBy>
  <cp:revision>18</cp:revision>
  <cp:lastPrinted>2017-05-05T07:27:58Z</cp:lastPrinted>
  <dcterms:created xsi:type="dcterms:W3CDTF">2016-12-12T15:14:11Z</dcterms:created>
  <dcterms:modified xsi:type="dcterms:W3CDTF">2024-04-10T12:12:48Z</dcterms:modified>
</cp:coreProperties>
</file>