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 showGuides="1">
      <p:cViewPr>
        <p:scale>
          <a:sx n="200" d="100"/>
          <a:sy n="200" d="100"/>
        </p:scale>
        <p:origin x="456" y="-622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0A6BF94-DF92-4F8D-BE58-AE47167876B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2F78BFB-2F35-4F1E-98F0-E30A5056B5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604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26676-3FE6-4D00-9D56-543A9D0E7A2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706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26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22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43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75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52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43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62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08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28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87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A52EC-C092-4D26-A7A6-2CA26460D028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7AFF2-72AE-449E-AAA1-569AD93957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26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/>
        </p:nvSpPr>
        <p:spPr>
          <a:xfrm>
            <a:off x="82489" y="2387933"/>
            <a:ext cx="1800201" cy="1682766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0" y="1513961"/>
            <a:ext cx="6858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700" dirty="0">
                <a:solidFill>
                  <a:srgbClr val="600000"/>
                </a:solidFill>
                <a:latin typeface="Adobe Garamond Pro" pitchFamily="18" charset="0"/>
              </a:rPr>
              <a:t>GIVRY</a:t>
            </a:r>
          </a:p>
          <a:p>
            <a:pPr algn="ctr"/>
            <a:r>
              <a:rPr lang="fr-FR" dirty="0">
                <a:latin typeface="Adobe Garamond Pro" pitchFamily="18" charset="0"/>
              </a:rPr>
              <a:t>    2021	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942113" y="2548012"/>
            <a:ext cx="48333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TERROIR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La parcelle classée village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Chanevarie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est entourée des parcelles Premier Cru comme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Servoisine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et Celliers aux Moines. Les vignes ont une vingtaine d’années en moyenne, plantées successivement en 1991 et 1996. 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Surface totale : 1,71 hectares.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Climat &amp; Sol : Les parcelles profitent d’une exposition Sud-Est, avec un sol très riche en argile. 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977059" y="2548012"/>
            <a:ext cx="470568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986720" y="3752287"/>
            <a:ext cx="4723035" cy="26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1977059" y="4095228"/>
            <a:ext cx="9661" cy="5128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105007" y="4300074"/>
            <a:ext cx="306687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DEGUSTATION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OEIL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Robe rouge cristalline aux reflets rubis</a:t>
            </a:r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NEZ 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Le premier nez est dominé par des arômes terriens s’ouvrant progressivement sur des notes de petits fruits rouges et d’épices.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BOUCHE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La bouche se révèle d’une grande délicatesse grâce à un juste équilibre entre la finesse des tanins, la rondeur et la salinité.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098338" y="6946206"/>
            <a:ext cx="307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SERVICE &amp; GARDE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A déguster dès à présent à une température idéale de 14-15°C ou à conserver pendant 10 ans.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068905" y="7687992"/>
            <a:ext cx="307354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ACCORDS METS-VINS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Le Givry Domaine de la Ferté 2021 accompagnera parfaitement une planche de charcuterie mais également des salades de légumes, niçoise ou de tomates. </a:t>
            </a:r>
          </a:p>
        </p:txBody>
      </p:sp>
      <p:pic>
        <p:nvPicPr>
          <p:cNvPr id="1024" name="Image 1023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  <a14:imgEffect>
                      <a14:sharpenSoften amount="2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510" b="27530"/>
          <a:stretch/>
        </p:blipFill>
        <p:spPr>
          <a:xfrm>
            <a:off x="3201437" y="9224806"/>
            <a:ext cx="837961" cy="640953"/>
          </a:xfrm>
          <a:prstGeom prst="rect">
            <a:avLst/>
          </a:prstGeom>
        </p:spPr>
      </p:pic>
      <p:cxnSp>
        <p:nvCxnSpPr>
          <p:cNvPr id="1027" name="Connecteur droit 1026"/>
          <p:cNvCxnSpPr/>
          <p:nvPr/>
        </p:nvCxnSpPr>
        <p:spPr>
          <a:xfrm>
            <a:off x="2542420" y="9223583"/>
            <a:ext cx="2107977" cy="24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2479993" y="9280984"/>
            <a:ext cx="2342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Adobe Garamond Pro" pitchFamily="18" charset="0"/>
              </a:rPr>
              <a:t>Domaine de la Ferté – BP 5 – 71640 MERCUREY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Tél : +33 (0)3 85 45 86 55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contact@domaines-devillard.com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www.domaine-de-la-ferte.com</a:t>
            </a:r>
          </a:p>
        </p:txBody>
      </p:sp>
      <p:sp>
        <p:nvSpPr>
          <p:cNvPr id="4" name="Ellipse 3"/>
          <p:cNvSpPr/>
          <p:nvPr/>
        </p:nvSpPr>
        <p:spPr>
          <a:xfrm>
            <a:off x="867905" y="3526205"/>
            <a:ext cx="635863" cy="50204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376" b="16433"/>
          <a:stretch/>
        </p:blipFill>
        <p:spPr>
          <a:xfrm>
            <a:off x="2286661" y="312344"/>
            <a:ext cx="2284678" cy="1061786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69" r="22869" b="5391"/>
          <a:stretch/>
        </p:blipFill>
        <p:spPr>
          <a:xfrm>
            <a:off x="5142452" y="4953000"/>
            <a:ext cx="1534332" cy="4035696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42388" y="6970848"/>
            <a:ext cx="188040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ÉLEVAGE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Le vin est élevé à 100% en fûts de chêne pendant 10 mois (dont 15% de fûts neufs), puis en cuve pendant 3 mois. 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La fermentation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malolactique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est réalisée à 100%.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Le vin est après élevage, mis en bouteille après une légère filtration sans collage préalable dans une bouteille Bourguignonne Traditionnelle</a:t>
            </a:r>
            <a:endParaRPr lang="fr-FR" sz="1000" dirty="0">
              <a:latin typeface="Adobe Garamond Pro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9969" y="4368910"/>
            <a:ext cx="1880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VINIFICATION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Pour préserver leur qualité, les raisins sont vendangés à la main, puis totalement égrappés. La récolte est ensuite triée manuellement. La macération et une fermentation alcoolique durent de 16 à 18 jours à températures contrôlées en cuves ouvertes, avec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pigeage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de raisins.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Nous réalisons deux fois par jour des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pigeages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durant la fermentation alcoolique. </a:t>
            </a:r>
          </a:p>
        </p:txBody>
      </p:sp>
    </p:spTree>
    <p:extLst>
      <p:ext uri="{BB962C8B-B14F-4D97-AF65-F5344CB8AC3E}">
        <p14:creationId xmlns:p14="http://schemas.microsoft.com/office/powerpoint/2010/main" val="5702190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320</Words>
  <Application>Microsoft Office PowerPoint</Application>
  <PresentationFormat>Format A4 (210 x 297 mm)</PresentationFormat>
  <Paragraphs>31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Adobe Garamond Pro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BOUQUAIN Monique</dc:creator>
  <cp:lastModifiedBy>Marion  Deleuze</cp:lastModifiedBy>
  <cp:revision>15</cp:revision>
  <cp:lastPrinted>2019-02-07T15:56:38Z</cp:lastPrinted>
  <dcterms:created xsi:type="dcterms:W3CDTF">2016-12-12T15:14:11Z</dcterms:created>
  <dcterms:modified xsi:type="dcterms:W3CDTF">2023-06-05T10:31:19Z</dcterms:modified>
</cp:coreProperties>
</file>